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5" r:id="rId16"/>
    <p:sldId id="274" r:id="rId17"/>
    <p:sldId id="273" r:id="rId18"/>
    <p:sldId id="277" r:id="rId19"/>
    <p:sldId id="278" r:id="rId20"/>
    <p:sldId id="279" r:id="rId21"/>
    <p:sldId id="28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80" d="100"/>
          <a:sy n="80" d="100"/>
        </p:scale>
        <p:origin x="-25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135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498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406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450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187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51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469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803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450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533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EFFF-D72B-45F2-818F-D1B7F78999CE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888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AEFFF-D72B-45F2-818F-D1B7F78999CE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22EA9-1F73-408B-8323-1A599C252F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41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178" y="2236832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образовательная программа</a:t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(краткая презентация для родителей)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4218FAA-EBCA-4B8F-B819-07FF73BAB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405" y="3750937"/>
            <a:ext cx="5209660" cy="3107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 flipH="1">
            <a:off x="2106505" y="365322"/>
            <a:ext cx="8039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1600" b="1" dirty="0"/>
              <a:t>Муниципальное бюджетное дошкольное образовательное учреждение</a:t>
            </a:r>
          </a:p>
          <a:p>
            <a:pPr algn="ctr" fontAlgn="base"/>
            <a:r>
              <a:rPr lang="ru-RU" sz="1600" b="1" dirty="0"/>
              <a:t> «Детский сад комбинированного вида №3 Балачак» </a:t>
            </a:r>
          </a:p>
          <a:p>
            <a:pPr algn="ctr" fontAlgn="base"/>
            <a:r>
              <a:rPr lang="ru-RU" sz="1600" b="1" dirty="0" err="1"/>
              <a:t>Мензелинского</a:t>
            </a:r>
            <a:r>
              <a:rPr lang="ru-RU" sz="1600" b="1" dirty="0"/>
              <a:t> муниципального района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4079186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5790" y="651510"/>
            <a:ext cx="5414010" cy="5525453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разработана на основе Федерального государственного образовательного стандарта дошкольного образования (ФГОС ДО) (Приказ МО И Н РФ №1155 от 17 октября 2013 года и с учетом общеобразовательной программы дошкольного образования «От рождения до школы» под редакцией Н.Е.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Вераксы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Т.С. Комаровой, М.А. Васильевой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irmag.ru/media/cache/catalog_element_popup/uploads/files/2019/07/10/47098555adf82ef4fbd94dd775df7de202d216de.jpe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4013" r="17604" b="3788"/>
          <a:stretch/>
        </p:blipFill>
        <p:spPr bwMode="auto">
          <a:xfrm>
            <a:off x="6812279" y="560069"/>
            <a:ext cx="3952629" cy="5616894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61995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образовательной программы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для полноценного проживания ребенком дошкольного детства, формирование основ базовой культуры личности, всестороннее развитие психических и физических качеств в соответствии с возрастными и индивидуальными особенностями, подготовка к жизни в современном обществе, к обучению в школе, обеспечение безопасности жизнедеятельности дошкольника.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296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01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4340" y="1245870"/>
            <a:ext cx="11258550" cy="5177790"/>
          </a:xfrm>
          <a:ln w="38100">
            <a:solidFill>
              <a:srgbClr val="7030A0"/>
            </a:solidFill>
          </a:ln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забота о здоровье, эмоциональном благополучии и своевременном всестороннем развитии каждого ребенка; </a:t>
            </a:r>
          </a:p>
          <a:p>
            <a:pPr algn="just">
              <a:lnSpc>
                <a:spcPct val="120000"/>
              </a:lnSpc>
            </a:pPr>
            <a:r>
              <a:rPr lang="ru-R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в группах атмосферы гуманного и доброжелательного отношения ко всем воспитанникам, что позволит растить их общительными, добрыми, любознательными, инициативными, стремящимися к самостоятельности и творчеству;</a:t>
            </a:r>
          </a:p>
          <a:p>
            <a:pPr algn="just">
              <a:lnSpc>
                <a:spcPct val="120000"/>
              </a:lnSpc>
            </a:pPr>
            <a:r>
              <a:rPr lang="ru-R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максимальное использование разнообразных видов детской деятельности; их интеграция в целях повышения эффективности образовательного процесса; </a:t>
            </a:r>
          </a:p>
          <a:p>
            <a:pPr algn="just">
              <a:lnSpc>
                <a:spcPct val="120000"/>
              </a:lnSpc>
            </a:pPr>
            <a:r>
              <a:rPr lang="ru-R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творческая организация (креативность) процесса воспитания и обучения;</a:t>
            </a:r>
          </a:p>
          <a:p>
            <a:pPr algn="just">
              <a:lnSpc>
                <a:spcPct val="120000"/>
              </a:lnSpc>
            </a:pPr>
            <a:r>
              <a:rPr lang="ru-R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вариативность использования образовательного материала, позволяющая развивать творчество в соответствии с интересами и наклонностями каждого ребенка; </a:t>
            </a:r>
          </a:p>
          <a:p>
            <a:pPr algn="just">
              <a:lnSpc>
                <a:spcPct val="120000"/>
              </a:lnSpc>
            </a:pPr>
            <a:r>
              <a:rPr lang="ru-R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уважительное отношение к результатам детского творчества; </a:t>
            </a:r>
          </a:p>
          <a:p>
            <a:pPr algn="just">
              <a:lnSpc>
                <a:spcPct val="120000"/>
              </a:lnSpc>
            </a:pPr>
            <a:r>
              <a:rPr lang="ru-R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единство подходов к воспитанию детей в условиях ДОУ и семьи; </a:t>
            </a:r>
          </a:p>
          <a:p>
            <a:pPr algn="just">
              <a:lnSpc>
                <a:spcPct val="120000"/>
              </a:lnSpc>
            </a:pPr>
            <a:r>
              <a:rPr lang="ru-R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соблюдение в работе детского сада и начальной школы преемственности, исключающей умственные и физические перегрузки в содержании образования детей дошкольного возраста, обеспечивающей отсутствие давления предметного обучения.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0302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365125"/>
            <a:ext cx="11521440" cy="835025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Возрастные и иные категории детей, на которых ориентирована Программа в ДОУ, в том числе категории детей с ограниченными возможностями здоровья, если Программа предусматривает особенности ее реализации для этой категории детей</a:t>
            </a:r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0"/>
            <a:ext cx="11224260" cy="5417820"/>
          </a:xfrm>
          <a:ln w="38100">
            <a:solidFill>
              <a:srgbClr val="7030A0"/>
            </a:solidFill>
          </a:ln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предполагает возможность начала освоения детьми содержания образовательных областей на любом этапе ее реализации: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ранний возраст (1- 3 года)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младший дошкольный возраст (3-4 года)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средний дошкольный возраст (4-5 лет)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старший дошкольный возраст (5-6 лет)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ребенок на пороге школы (6-7 лет) </a:t>
            </a:r>
          </a:p>
          <a:p>
            <a:pPr algn="just">
              <a:lnSpc>
                <a:spcPct val="12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учитывает индивидуальные потребности ребенка, связанные с его жизненной ситуацией и состоянием здоровья, определяющие особые условия получения им образования, индивидуальные потребности отдельных категорий детей, в том числе с ограниченными возможностями здоровья. Дошкольное образование детей с ограниченными возможностями здоровья может быть организовано совместно с другими детьми. </a:t>
            </a:r>
          </a:p>
          <a:p>
            <a:pPr algn="just">
              <a:lnSpc>
                <a:spcPct val="12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дошкольном учреждении функционируют 4 группы общеразвивающей направленности: </a:t>
            </a:r>
          </a:p>
          <a:p>
            <a:pPr algn="just">
              <a:lnSpc>
                <a:spcPct val="12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1 группа - ранний возраст (1 – 3 лет)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 1 группа - младшая   (3- 4 лет)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1 группа - средняя группа - (4-5 лет)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1 группа – старшая - подготовительная группа - (5 - 7 лет)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217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требованиями ФГОС ДО программа состоит из двух частей: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5943600" y="1690688"/>
            <a:ext cx="651510" cy="9039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25830" y="2601753"/>
            <a:ext cx="10427970" cy="1303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 часть (объем не менее 60% от общего его объема)</a:t>
            </a:r>
            <a:endParaRPr lang="ru-RU" sz="4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943600" y="3973829"/>
            <a:ext cx="651510" cy="7658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25830" y="4808695"/>
            <a:ext cx="10427970" cy="10601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Вариативная часть (часть, формируемая участниками образовательных отношений) – не более 40%</a:t>
            </a:r>
            <a:endParaRPr lang="ru-RU" sz="32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326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7330" y="365125"/>
            <a:ext cx="9063990" cy="67500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программы в МБДОУ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40130"/>
            <a:ext cx="10515600" cy="5136833"/>
          </a:xfrm>
          <a:ln w="57150">
            <a:solidFill>
              <a:srgbClr val="7030A0"/>
            </a:solidFill>
          </a:ln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общеобразовательная программа дошкольного образования ОТ РОЖДЕНИЯ ДО ШКОЛЫ (пилотный вариант) /Под ред. Н.Е.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Вераксы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Т.С.Комаровой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М.А.Васильевой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3–е изд., исп. и доп. – М.: МОЗАИКА _ СИНТЕЗ, 2015. – 368с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Парциальные программы.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Николаева С.Н. Юный эколог. Программа экологического воспитания в детском саду: МОЗАИКА-СИНТЕЗ; Москва; 2010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Учебно-методические комплекты (далее УМК) по обучению детей двум государственным языкам в дошкольных образовательных учреждениях на основе современных эффективных образовательных технологий, которые используются в ДОУ. Основная цель УМК “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Татарча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сөйләшәбез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- формирование правильной устной татарской речи русскоязычных детей дошкольного возраста. УМК “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Татарча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сөйләшәбез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разработаны для: средней группы, старшей группы, подготовительной к школе группе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 Региональная программа дошкольного образования – Р.К.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Шаехова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2012 </a:t>
            </a:r>
          </a:p>
        </p:txBody>
      </p:sp>
    </p:spTree>
    <p:extLst>
      <p:ext uri="{BB962C8B-B14F-4D97-AF65-F5344CB8AC3E}">
        <p14:creationId xmlns:p14="http://schemas.microsoft.com/office/powerpoint/2010/main" val="1067819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26140" cy="133556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включает три основных раздела:</a:t>
            </a:r>
            <a:endParaRPr lang="ru-RU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1485900" y="1923096"/>
            <a:ext cx="8846820" cy="1268730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</a:t>
            </a:r>
            <a:endParaRPr lang="ru-RU" sz="5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ая выноска 3"/>
          <p:cNvSpPr/>
          <p:nvPr/>
        </p:nvSpPr>
        <p:spPr>
          <a:xfrm>
            <a:off x="1485900" y="3414235"/>
            <a:ext cx="8846820" cy="1268730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СОДЕРЖАТЕЛЬНЫЙ</a:t>
            </a:r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1485900" y="4905374"/>
            <a:ext cx="8846820" cy="1268730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ОРГАНИЗАЦИОННЫЙ</a:t>
            </a:r>
          </a:p>
        </p:txBody>
      </p:sp>
    </p:spTree>
    <p:extLst>
      <p:ext uri="{BB962C8B-B14F-4D97-AF65-F5344CB8AC3E}">
        <p14:creationId xmlns:p14="http://schemas.microsoft.com/office/powerpoint/2010/main" val="559049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целевого раздела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реализации Программы; 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принципы и подходы к формированию Программы; 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значимые для разработки и реализации Программы характеристики, в том числе характеристики особенностей развития детей раннего и дошкольного возраста.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933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025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ориентиры образования в младенческом и раннем возрасте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695" y="1495816"/>
            <a:ext cx="11332564" cy="5039895"/>
          </a:xfrm>
        </p:spPr>
        <p:txBody>
          <a:bodyPr>
            <a:normAutofit fontScale="32500" lnSpcReduction="20000"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интересуется окружающими предметами и активно действует с ними; эмоционально вовлечен в действия с игрушками и другими предметами, стремится проявлять настойчивость в достижении результата своих действий; </a:t>
            </a: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 </a:t>
            </a: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владеет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 речью, включенной в общение; может обращаться с вопросами и просьбами, понимает речь взрослых; знает названия окружающих предметов и игрушек; </a:t>
            </a: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стремится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общению со взрослыми и активно подражает им в движениях и действиях; появляются игры, в которых ребенок воспроизводит действия взрослого; </a:t>
            </a: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к сверстникам; наблюдает за их действиями и подражает им; </a:t>
            </a: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к стихам, песням и сказкам, рассматриванию картинки, стремится двигаться под музыку; эмоционально откликается на различные произведения культуры и искусства; </a:t>
            </a:r>
          </a:p>
          <a:p>
            <a:pPr algn="just">
              <a:lnSpc>
                <a:spcPct val="120000"/>
              </a:lnSpc>
            </a:pPr>
            <a:r>
              <a:rPr lang="ru-RU" sz="5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развита крупная моторика, он стремится осваивать различные виды движения (бег, лазанье, перешагивание и пр.). </a:t>
            </a:r>
          </a:p>
          <a:p>
            <a:pPr algn="just">
              <a:lnSpc>
                <a:spcPct val="120000"/>
              </a:lnSpc>
            </a:pPr>
            <a:endParaRPr lang="ru-R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598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695" y="194873"/>
            <a:ext cx="11332563" cy="1124261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ориентиры на этапе завершения дошкольного образования </a:t>
            </a:r>
            <a:endParaRPr lang="ru-RU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695" y="1070812"/>
            <a:ext cx="11332563" cy="566687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способен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выбирать себе род занятий, участников по совместной деятельности;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обладает установкой положительного отношения к миру,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развитым воображением, которое реализуется в разных видах деятельности, и прежде всего в игре;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владеет разными формами и видами игры, различает условную и реальную ситуации, умеет подчиняться разным правилам и социальным нормам;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хорошо владеет устной речью, может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выражать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развита крупная и мелкая моторика; он подвижен, вынослив, владеет основными движениями, может контролировать свои движения и управлять ими;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 </a:t>
            </a:r>
          </a:p>
          <a:p>
            <a:pPr>
              <a:lnSpc>
                <a:spcPct val="12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 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41908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085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11442"/>
            <a:ext cx="10515600" cy="5077326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описание образовательной деятельности в соответствии с направлениями развития ребенка, представленными в пяти образовательных областях, с учетом используемых вариативных примерных основных образовательных программ дошкольного образования и методических пособий, обеспечивающих реализацию данного содержания;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описание вариативных форм, способов, методов и средств реализации Программы с учетом возрастных и индивидуальных особенностей воспитанников, специфики их образовательных потребностей и интересов;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описание образовательной деятельности по профессиональной коррекции нарушений развития детей.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содержательном разделе Программы представлены: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особенности образовательной деятельности разных видов и культурных практик;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способы и направления поддержки детской инициативы;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особенности взаимодействия педагогического коллектива с семьями воспитанников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1335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95" y="365125"/>
            <a:ext cx="1086050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области, обеспечивающие разностороннее развитие детей по ФГОС ДО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104774" y="1937084"/>
            <a:ext cx="3982452" cy="132347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38199" y="3260558"/>
            <a:ext cx="4154905" cy="132347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- коммуникативное развитие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206916" y="3260558"/>
            <a:ext cx="3882187" cy="132347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985211" y="5049252"/>
            <a:ext cx="3886200" cy="132347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543172" y="5159292"/>
            <a:ext cx="4128838" cy="132347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 - эстетическое развитие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3164306" y="2795338"/>
            <a:ext cx="940468" cy="332873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8706852" y="4665997"/>
            <a:ext cx="16042" cy="431383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2910637" y="4716379"/>
            <a:ext cx="5014" cy="331745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 flipV="1">
            <a:off x="8087227" y="2872665"/>
            <a:ext cx="635667" cy="24150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 flipV="1">
            <a:off x="5293895" y="4016856"/>
            <a:ext cx="1636294" cy="18328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62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803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03158"/>
            <a:ext cx="10515600" cy="530592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саморегуляции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641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81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118938"/>
            <a:ext cx="5181600" cy="5058025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саморегуляции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118938"/>
            <a:ext cx="5181600" cy="5058025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 </a:t>
            </a:r>
          </a:p>
          <a:p>
            <a:pPr algn="just">
              <a:lnSpc>
                <a:spcPct val="12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955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81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118938"/>
            <a:ext cx="5181600" cy="5058025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</a:pP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 </a:t>
            </a:r>
          </a:p>
          <a:p>
            <a:pPr algn="just">
              <a:lnSpc>
                <a:spcPct val="12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118938"/>
            <a:ext cx="5181600" cy="5058025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</a:pPr>
            <a:r>
              <a:rPr lang="ru-RU" sz="2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5389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990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программы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979" y="1155032"/>
            <a:ext cx="10980821" cy="5293894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3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Материально-технические </a:t>
            </a:r>
            <a:endParaRPr lang="ru-RU" sz="33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Соответствуют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санитарным нормам, правилам пожарной безопасности, возрастным и индивидуальным особенностям детей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Каждая группа имеет пространственную среду, оборудование, учебные комплекты в соответствии с возрастом детей </a:t>
            </a:r>
          </a:p>
          <a:p>
            <a:pPr>
              <a:lnSpc>
                <a:spcPct val="120000"/>
              </a:lnSpc>
            </a:pPr>
            <a:r>
              <a:rPr lang="ru-RU" sz="33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</a:t>
            </a:r>
            <a:r>
              <a:rPr lang="ru-RU" sz="3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педагогические: </a:t>
            </a:r>
            <a:endParaRPr lang="ru-RU" sz="33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-Уважение к человеческому достоинству детей, формирование и поддержка их положительной самооценки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-Использование форм и методов работы, соответствующих возрасту, индивидуальным особенностям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-Построение образовательной деятельности на основе взаимодействия взрослых с детьми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-Поддержка доброжелательного отношения детей к друг другу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-Возможность выбора детьми видов деятельности, общения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-Защита детей от всех форм физического и психического насилия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-Поддержка родителей в воспитании детей, вовлечение семей в образовательную деятельность </a:t>
            </a:r>
          </a:p>
        </p:txBody>
      </p:sp>
    </p:spTree>
    <p:extLst>
      <p:ext uri="{BB962C8B-B14F-4D97-AF65-F5344CB8AC3E}">
        <p14:creationId xmlns:p14="http://schemas.microsoft.com/office/powerpoint/2010/main" val="4053410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491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взаимодействия педагогического коллектива с семьями воспитанников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07695"/>
            <a:ext cx="10515600" cy="476926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Ведущая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– создание необходимых условий для формирования ответственных взаимоотношений с семьями воспитанников и развития компетентности родителей (способности разрешать разные типы социально-педагогических ситуаций, связанных с воспитанием ребенка), обеспечение права родителей на уважение и понимание, на участие в жизни детского сада.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0402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8305" y="25684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взаимодействия детского сада с семьей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979" y="1690688"/>
            <a:ext cx="11526253" cy="4481512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педагогов и родителей к различным вопросам воспитания, обучения и развития детей, условий организации разнообразной деятельности в детском саду и семье; 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 и родителей с лучшим опытом воспитания в детском саду и семье, а также с трудностями, возникающими в семейном и общественном воспитании дошкольников; 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друга об актуальных задачах воспитания и обучения детей и о возможностях детского сада и семьи в решении данных задач; 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саду условий для разнообразного по содержанию и формам сотрудничества, способствующего развитию конструктивного взаимодействия педагогов и родителей с детьми; 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 воспитанников к участию в совместных с педагогами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мероприятиях,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организуемых в районе; 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за внимательное отношение к разнообразным стремлениям и потребностям ребенка, создание необходимых условий для их удовлетворения в семье. </a:t>
            </a:r>
          </a:p>
          <a:p>
            <a:pPr>
              <a:lnSpc>
                <a:spcPct val="12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27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930702"/>
              </p:ext>
            </p:extLst>
          </p:nvPr>
        </p:nvGraphicFramePr>
        <p:xfrm>
          <a:off x="311483" y="214340"/>
          <a:ext cx="11419305" cy="644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3117">
                  <a:extLst>
                    <a:ext uri="{9D8B030D-6E8A-4147-A177-3AD203B41FA5}">
                      <a16:colId xmlns="" xmlns:a16="http://schemas.microsoft.com/office/drawing/2014/main" val="3481505170"/>
                    </a:ext>
                  </a:extLst>
                </a:gridCol>
                <a:gridCol w="2658979">
                  <a:extLst>
                    <a:ext uri="{9D8B030D-6E8A-4147-A177-3AD203B41FA5}">
                      <a16:colId xmlns="" xmlns:a16="http://schemas.microsoft.com/office/drawing/2014/main" val="421925975"/>
                    </a:ext>
                  </a:extLst>
                </a:gridCol>
                <a:gridCol w="6557209">
                  <a:extLst>
                    <a:ext uri="{9D8B030D-6E8A-4147-A177-3AD203B41FA5}">
                      <a16:colId xmlns="" xmlns:a16="http://schemas.microsoft.com/office/drawing/2014/main" val="1241677930"/>
                    </a:ext>
                  </a:extLst>
                </a:gridCol>
              </a:tblGrid>
              <a:tr h="324582"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spc="-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правл</a:t>
                      </a:r>
                      <a:r>
                        <a:rPr lang="ru-RU" sz="1700" spc="-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spc="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endParaRPr lang="ru-RU" sz="17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вз</a:t>
                      </a:r>
                      <a:r>
                        <a:rPr lang="ru-RU" sz="1700" spc="-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имоде</a:t>
                      </a:r>
                      <a:r>
                        <a:rPr lang="ru-RU" sz="1700" spc="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ствия</a:t>
                      </a:r>
                      <a:endParaRPr lang="ru-RU" sz="17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700" spc="-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1700" spc="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задачи, </a:t>
                      </a:r>
                      <a:r>
                        <a:rPr lang="ru-RU" sz="1700" spc="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нц</a:t>
                      </a:r>
                      <a:r>
                        <a:rPr lang="ru-RU" sz="1700" spc="-5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ип</a:t>
                      </a:r>
                      <a:r>
                        <a:rPr lang="ru-RU" sz="17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endParaRPr lang="ru-RU" sz="17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635359304"/>
                  </a:ext>
                </a:extLst>
              </a:tr>
              <a:tr h="1780920">
                <a:tc>
                  <a:txBody>
                    <a:bodyPr/>
                    <a:lstStyle/>
                    <a:p>
                      <a:pPr marL="68580" marR="472440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Знакомство с семьями воспитанников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123825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седы, ан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рован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я, посещ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едагога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с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ей</a:t>
                      </a:r>
                      <a:r>
                        <a:rPr lang="ru-RU" sz="1700" spc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танни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ов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 до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ор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ац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lang="ru-RU" sz="17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ей от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рыт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дверей в детском с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ия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60960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лью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собраний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является раз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осторон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ее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накомство педагогов</a:t>
                      </a:r>
                      <a:r>
                        <a:rPr lang="ru-RU" sz="1700" spc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емьями и</a:t>
                      </a:r>
                      <a:r>
                        <a:rPr lang="ru-RU" sz="1700" spc="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ей в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танни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ов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жду собой,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акомство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педагога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и. Для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барьеров</a:t>
                      </a:r>
                      <a:r>
                        <a:rPr lang="ru-RU" sz="1700" spc="29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ия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ис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оль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700" spc="-3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ются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ец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ые м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тоды, вызывающие</a:t>
                      </a:r>
                      <a:r>
                        <a:rPr lang="ru-RU" sz="17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 род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телей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озитивные эмоц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о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иентиров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нные</a:t>
                      </a:r>
                      <a:r>
                        <a:rPr lang="ru-RU" sz="1700" spc="26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зви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 дов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ных от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ошений с педагога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и.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77552115"/>
                  </a:ext>
                </a:extLst>
              </a:tr>
              <a:tr h="2037806">
                <a:tc>
                  <a:txBody>
                    <a:bodyPr/>
                    <a:lstStyle/>
                    <a:p>
                      <a:pPr marL="68580" marR="350520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Взаимопо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мание и взаимо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ров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ани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86360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нс</a:t>
                      </a:r>
                      <a:r>
                        <a:rPr lang="ru-RU" sz="17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льтаци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700" spc="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ние вы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тавок, и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формац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онн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 ст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дов, создан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 па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ято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газет, и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нт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ернет с</a:t>
                      </a:r>
                      <a:r>
                        <a:rPr lang="ru-RU" sz="17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lang="ru-RU" sz="1700" spc="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ов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52705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о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</a:t>
                      </a:r>
                      <a:r>
                        <a:rPr lang="ru-RU" sz="17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зада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ах разви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lang="ru-RU" sz="1700" spc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детского сада на даль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ню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ср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юю перспек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вы, о 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spc="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мой образователь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рог</a:t>
                      </a:r>
                      <a:r>
                        <a:rPr lang="ru-RU" sz="17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е, об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ннов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онн</a:t>
                      </a:r>
                      <a:r>
                        <a:rPr lang="ru-RU" sz="17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ктах дош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ол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ого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spc="-3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700" spc="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я. Сведен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о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едагог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графи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ах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ы, о режиме дня, о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ада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сод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ржан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</a:t>
                      </a:r>
                      <a:r>
                        <a:rPr lang="ru-RU" sz="1700" spc="-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spc="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</a:t>
                      </a:r>
                      <a:r>
                        <a:rPr lang="ru-RU" sz="17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ате</a:t>
                      </a:r>
                      <a:r>
                        <a:rPr lang="ru-RU" sz="1700" spc="-1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17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ьн</a:t>
                      </a:r>
                      <a:r>
                        <a:rPr lang="ru-RU" sz="1700" spc="15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-образователь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 в г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 на год.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8580" marR="4254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об ож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даемых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 прошедш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событ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ях</a:t>
                      </a:r>
                      <a:r>
                        <a:rPr lang="ru-RU" sz="1700" spc="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г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е: ак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700" spc="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spc="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spc="-3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вы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тавка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встр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сов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ых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кт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756825306"/>
                  </a:ext>
                </a:extLst>
              </a:tr>
              <a:tr h="2139405">
                <a:tc>
                  <a:txBody>
                    <a:bodyPr/>
                    <a:lstStyle/>
                    <a:p>
                      <a:pPr marL="68580" marR="91440" algn="just"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Совм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стная деятел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ность педагогов, роди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елей, детей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49530" algn="just">
                        <a:lnSpc>
                          <a:spcPct val="99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ии, сем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йные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ые, фестивали, се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ые 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7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бы, пра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дники,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роек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ная деятель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организ</a:t>
                      </a:r>
                      <a:r>
                        <a:rPr lang="ru-RU" sz="17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ция ко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spc="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spc="-3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ов, привле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 к 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 в детской проект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 деятель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92075" algn="just">
                        <a:lnSpc>
                          <a:spcPct val="99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Определяющей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елью раз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ообраз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 деятель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является 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овлетво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 не только баз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сн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стре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пот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еб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ребенка,</a:t>
                      </a:r>
                      <a:r>
                        <a:rPr lang="ru-RU" sz="17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 и стремл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ний и</a:t>
                      </a:r>
                      <a:r>
                        <a:rPr lang="ru-RU" sz="1700" spc="30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тей род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телей и педагогов. Совм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стная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роект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ая деятель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меняет р</a:t>
                      </a:r>
                      <a:r>
                        <a:rPr lang="ru-RU" sz="17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 во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ыв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ющих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равл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 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дом,</a:t>
                      </a:r>
                      <a:r>
                        <a:rPr lang="ru-RU" sz="1700" spc="17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р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зв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парт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ерск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 от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ошений,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омогают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 н</a:t>
                      </a:r>
                      <a:r>
                        <a:rPr lang="ru-RU" sz="1700" spc="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7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</a:t>
                      </a:r>
                      <a:r>
                        <a:rPr lang="ru-RU" sz="1700" spc="29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ать в команде, овладеть</a:t>
                      </a:r>
                      <a:r>
                        <a:rPr lang="ru-RU" sz="1700" spc="4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способа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оллек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вной мы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ель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</a:t>
                      </a:r>
                      <a:r>
                        <a:rPr lang="ru-RU" sz="1700" spc="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ьн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7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565323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509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3926" y="1215189"/>
            <a:ext cx="10619874" cy="4961774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включает в себя: 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методическими материалами и средствами обучения и воспитания 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режима пребывания детей в ДОО 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традиционных событий, праздников, мероприятий 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развивающей предметно-пространственной среды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92642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95</TotalTime>
  <Words>2429</Words>
  <Application>Microsoft Office PowerPoint</Application>
  <PresentationFormat>Произвольный</PresentationFormat>
  <Paragraphs>130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Основная образовательная программа (краткая презентация для родителей)</vt:lpstr>
      <vt:lpstr>Презентация PowerPoint</vt:lpstr>
      <vt:lpstr>Цель образовательной программы</vt:lpstr>
      <vt:lpstr>Задачи: </vt:lpstr>
      <vt:lpstr>Возрастные и иные категории детей, на которых ориентирована Программа в ДОУ, в том числе категории детей с ограниченными возможностями здоровья, если Программа предусматривает особенности ее реализации для этой категории детей</vt:lpstr>
      <vt:lpstr>В соответствии с требованиями ФГОС ДО программа состоит из двух частей:</vt:lpstr>
      <vt:lpstr>Используемые программы в МБДОУ</vt:lpstr>
      <vt:lpstr>Образовательная программа включает три основных раздела:</vt:lpstr>
      <vt:lpstr>Содержание целевого раздела</vt:lpstr>
      <vt:lpstr>Целевые ориентиры образования в младенческом и раннем возрасте </vt:lpstr>
      <vt:lpstr>Целевые ориентиры на этапе завершения дошкольного образования </vt:lpstr>
      <vt:lpstr>Содержательный раздел </vt:lpstr>
      <vt:lpstr>Образовательные области, обеспечивающие разностороннее развитие детей по ФГОС ДО </vt:lpstr>
      <vt:lpstr>Образовательная область </vt:lpstr>
      <vt:lpstr>Образовательные области </vt:lpstr>
      <vt:lpstr>Образовательные области </vt:lpstr>
      <vt:lpstr>Условия реализации программы </vt:lpstr>
      <vt:lpstr> Особенности взаимодействия педагогического коллектива с семьями воспитанников   </vt:lpstr>
      <vt:lpstr>Основные задачи взаимодействия детского сада с семьей </vt:lpstr>
      <vt:lpstr>Презентация PowerPoint</vt:lpstr>
      <vt:lpstr>Организационный раздел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Краткая презентация для родителей</dc:title>
  <dc:creator>Пользователь Windows</dc:creator>
  <cp:lastModifiedBy>Чебурашка</cp:lastModifiedBy>
  <cp:revision>18</cp:revision>
  <dcterms:created xsi:type="dcterms:W3CDTF">2019-12-17T18:12:50Z</dcterms:created>
  <dcterms:modified xsi:type="dcterms:W3CDTF">2022-10-21T08:45:34Z</dcterms:modified>
</cp:coreProperties>
</file>